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Lato Bold" panose="020F0502020204030203" pitchFamily="34" charset="0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4E0805-9F56-4D82-6791-83AB0B99A37E}" v="173" dt="2024-11-17T09:23:22.8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289B1-44ED-429A-8B26-53C42F59E34E}" type="datetimeFigureOut">
              <a:t>16-11-2024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7C6AE-3344-4B77-AD48-ACE4F0F7C8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jpe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jpe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11" Type="http://schemas.openxmlformats.org/officeDocument/2006/relationships/image" Target="../media/image4.png"/><Relationship Id="rId5" Type="http://schemas.openxmlformats.org/officeDocument/2006/relationships/image" Target="../media/image13.png"/><Relationship Id="rId10" Type="http://schemas.openxmlformats.org/officeDocument/2006/relationships/image" Target="../media/image3.jpe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14400" y="1365918"/>
            <a:ext cx="6949438" cy="1681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Manufacturing's Future: Using AI and Machine Learning to Help OEMs</a:t>
            </a: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168" y="1045375"/>
            <a:ext cx="884326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1"/>
          <p:cNvSpPr/>
          <p:nvPr/>
        </p:nvSpPr>
        <p:spPr>
          <a:xfrm>
            <a:off x="914400" y="3061411"/>
            <a:ext cx="6949438" cy="4323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AI and machine learning are transforming the manufacturing landscape, enabling Original Equipment Manufacturers (OEMs) to optimize operations, enhance efficiency, and gain a competitive edge.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5703" y="0"/>
            <a:ext cx="5764695" cy="82296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rcRect t="1761" r="-2" b="6546"/>
          <a:stretch/>
        </p:blipFill>
        <p:spPr>
          <a:xfrm>
            <a:off x="9629029" y="1266347"/>
            <a:ext cx="4142630" cy="5690527"/>
          </a:xfrm>
          <a:prstGeom prst="rect">
            <a:avLst/>
          </a:prstGeom>
        </p:spPr>
      </p:pic>
      <p:pic>
        <p:nvPicPr>
          <p:cNvPr id="5" name="Picture 4" descr="Numbers on a digital display">
            <a:extLst>
              <a:ext uri="{FF2B5EF4-FFF2-40B4-BE49-F238E27FC236}">
                <a16:creationId xmlns:a16="http://schemas.microsoft.com/office/drawing/2014/main" id="{0617A0BC-BBFF-AD49-B2AC-042EDD847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2669" y="7692779"/>
            <a:ext cx="2517732" cy="535024"/>
          </a:xfrm>
          <a:prstGeom prst="rect">
            <a:avLst/>
          </a:prstGeom>
        </p:spPr>
      </p:pic>
      <p:pic>
        <p:nvPicPr>
          <p:cNvPr id="7" name="Recording">
            <a:hlinkClick r:id="" action="ppaction://media"/>
            <a:extLst>
              <a:ext uri="{FF2B5EF4-FFF2-40B4-BE49-F238E27FC236}">
                <a16:creationId xmlns:a16="http://schemas.microsoft.com/office/drawing/2014/main" id="{79F492AA-18CE-6C1D-2FAF-B13BBA507C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5859" y="7395552"/>
            <a:ext cx="730250" cy="73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846" y="1260515"/>
            <a:ext cx="7723108" cy="1268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Challenges facing OEMs in the modern manufacturing landscape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6846" y="3061811"/>
            <a:ext cx="456724" cy="45672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6336863" y="3137892"/>
            <a:ext cx="17668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856452" y="3061811"/>
            <a:ext cx="253746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Rising Costs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856452" y="3500557"/>
            <a:ext cx="3100507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Material costs, labor shortages, and energy prices are increasing, putting pressure on profit margins.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9841" y="3061811"/>
            <a:ext cx="456724" cy="45672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10299859" y="3137892"/>
            <a:ext cx="17668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0819448" y="3061811"/>
            <a:ext cx="2698075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Intensified Competition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819448" y="3500557"/>
            <a:ext cx="3100507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Globalization and technological advancements are driving intense competition in the manufacturing sector.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96846" y="5231011"/>
            <a:ext cx="456724" cy="45672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3" name="Text 10"/>
          <p:cNvSpPr/>
          <p:nvPr/>
        </p:nvSpPr>
        <p:spPr>
          <a:xfrm>
            <a:off x="6336863" y="5307092"/>
            <a:ext cx="17668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6856452" y="5231011"/>
            <a:ext cx="285654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Supply Chain Disruptions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856452" y="5669756"/>
            <a:ext cx="3100507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Global events, such as pandemics and natural disasters, can disrupt supply chains, leading to delays and production disruptions.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0159841" y="5231011"/>
            <a:ext cx="456724" cy="45672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10299859" y="5307092"/>
            <a:ext cx="17668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0819448" y="5231011"/>
            <a:ext cx="253746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Demand Fluctuations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0819448" y="5669756"/>
            <a:ext cx="3100507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Unpredictable demand patterns make it challenging for OEMs to manage inventory levels and optimize production schedules.</a:t>
            </a:r>
            <a:endParaRPr lang="en-US" sz="1550" dirty="0"/>
          </a:p>
        </p:txBody>
      </p:sp>
      <p:pic>
        <p:nvPicPr>
          <p:cNvPr id="33" name="Picture 32" descr="Numbers on a digital display">
            <a:extLst>
              <a:ext uri="{FF2B5EF4-FFF2-40B4-BE49-F238E27FC236}">
                <a16:creationId xmlns:a16="http://schemas.microsoft.com/office/drawing/2014/main" id="{2B132AB5-D549-D304-B073-70AF50EF2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4778" y="7705304"/>
            <a:ext cx="2705622" cy="522497"/>
          </a:xfrm>
          <a:prstGeom prst="rect">
            <a:avLst/>
          </a:prstGeom>
        </p:spPr>
      </p:pic>
      <p:pic>
        <p:nvPicPr>
          <p:cNvPr id="35" name="Recording (2)">
            <a:hlinkClick r:id="" action="ppaction://media"/>
            <a:extLst>
              <a:ext uri="{FF2B5EF4-FFF2-40B4-BE49-F238E27FC236}">
                <a16:creationId xmlns:a16="http://schemas.microsoft.com/office/drawing/2014/main" id="{C789CC93-1A9A-2F12-E5DC-818AC39315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710" y="7501060"/>
            <a:ext cx="730250" cy="73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How AI and machine learning can optimize operations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30250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Predictive Maintenance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algorithms can analyze sensor data to predict equipment failures, preventing downtime and reducing maintenance costs.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Quality Control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Machine vision systems can detect defects in products, ensuring quality and reducing the number of faulty items.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Process Optimization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can analyze production data to identify bottlenecks and inefficiencies, leading to streamlined operations and improved productivity.</a:t>
            </a:r>
            <a:endParaRPr lang="en-US" sz="1750" dirty="0"/>
          </a:p>
        </p:txBody>
      </p:sp>
      <p:pic>
        <p:nvPicPr>
          <p:cNvPr id="9" name="Picture 8" descr="Numbers on a digital display">
            <a:extLst>
              <a:ext uri="{FF2B5EF4-FFF2-40B4-BE49-F238E27FC236}">
                <a16:creationId xmlns:a16="http://schemas.microsoft.com/office/drawing/2014/main" id="{4FA13B43-B55C-7B1E-2299-8D03DF699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754" y="7754487"/>
            <a:ext cx="2756647" cy="479578"/>
          </a:xfrm>
          <a:prstGeom prst="rect">
            <a:avLst/>
          </a:prstGeom>
        </p:spPr>
      </p:pic>
      <p:pic>
        <p:nvPicPr>
          <p:cNvPr id="10" name="Recording (3)">
            <a:hlinkClick r:id="" action="ppaction://media"/>
            <a:extLst>
              <a:ext uri="{FF2B5EF4-FFF2-40B4-BE49-F238E27FC236}">
                <a16:creationId xmlns:a16="http://schemas.microsoft.com/office/drawing/2014/main" id="{175A3F46-560D-41DA-955E-FE8DBE91F7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710" y="7501060"/>
            <a:ext cx="730250" cy="73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1214914"/>
            <a:ext cx="7707868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Prototype solution: AI-powered predictive maintenance system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8066" y="2804874"/>
            <a:ext cx="3751421" cy="2494478"/>
          </a:xfrm>
          <a:prstGeom prst="roundRect">
            <a:avLst>
              <a:gd name="adj" fmla="val 1234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923211" y="3010019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Sensor Integration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3211" y="3453527"/>
            <a:ext cx="3341132" cy="1640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system integrates with existing sensors on equipment to collect real-time data on performance, temperature, vibration, and other key parameters.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4632" y="2804874"/>
            <a:ext cx="3751421" cy="2494478"/>
          </a:xfrm>
          <a:prstGeom prst="roundRect">
            <a:avLst>
              <a:gd name="adj" fmla="val 1234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4879777" y="3010019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Analysis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79777" y="3453527"/>
            <a:ext cx="3341132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algorithms analyze sensor data to identify patterns and anomalies, predicting potential equipment failures before they occur.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8066" y="5504498"/>
            <a:ext cx="7707868" cy="1510070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923211" y="570964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Alert System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3211" y="6153150"/>
            <a:ext cx="7297579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system generates alerts to maintenance teams, providing timely notifications about potential issues and allowing for proactive maintenance scheduling.</a:t>
            </a:r>
            <a:endParaRPr lang="en-US" sz="1600" dirty="0"/>
          </a:p>
        </p:txBody>
      </p:sp>
      <p:pic>
        <p:nvPicPr>
          <p:cNvPr id="13" name="Picture 12" descr="Numbers on a digital display">
            <a:extLst>
              <a:ext uri="{FF2B5EF4-FFF2-40B4-BE49-F238E27FC236}">
                <a16:creationId xmlns:a16="http://schemas.microsoft.com/office/drawing/2014/main" id="{42CC3A74-029A-9639-BEE0-A4CE34451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3753" y="7633464"/>
            <a:ext cx="2756648" cy="600601"/>
          </a:xfrm>
          <a:prstGeom prst="rect">
            <a:avLst/>
          </a:prstGeom>
        </p:spPr>
      </p:pic>
      <p:pic>
        <p:nvPicPr>
          <p:cNvPr id="15" name="Recording (4)">
            <a:hlinkClick r:id="" action="ppaction://media"/>
            <a:extLst>
              <a:ext uri="{FF2B5EF4-FFF2-40B4-BE49-F238E27FC236}">
                <a16:creationId xmlns:a16="http://schemas.microsoft.com/office/drawing/2014/main" id="{34889091-D900-6990-BED2-F24C47E997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710" y="7501060"/>
            <a:ext cx="730250" cy="73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199" y="933450"/>
            <a:ext cx="7782401" cy="1215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features and capabilities of the predictive maintenance system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199" y="2440781"/>
            <a:ext cx="972503" cy="15561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1405" y="2635210"/>
            <a:ext cx="24314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Real-time Monitoring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31405" y="3055739"/>
            <a:ext cx="6518196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system provides continuous monitoring of equipment performance, enabling operators to identify and address potential issues quickly.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199" y="3996928"/>
            <a:ext cx="972503" cy="15561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1405" y="4191357"/>
            <a:ext cx="24314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Predictive Analytics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31405" y="4611886"/>
            <a:ext cx="6518196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algorithms analyze data to predict equipment failures with high accuracy, allowing for proactive maintenance planning.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199" y="5553075"/>
            <a:ext cx="972503" cy="17430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1405" y="5747504"/>
            <a:ext cx="24314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Automated Reporting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31405" y="6168033"/>
            <a:ext cx="6518196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system generates detailed reports on equipment health, maintenance history, and performance trends, providing valuable insights for decision-making.</a:t>
            </a:r>
            <a:endParaRPr lang="en-US" sz="1500" dirty="0"/>
          </a:p>
        </p:txBody>
      </p:sp>
      <p:pic>
        <p:nvPicPr>
          <p:cNvPr id="13" name="Picture 12" descr="Numbers on a digital display">
            <a:extLst>
              <a:ext uri="{FF2B5EF4-FFF2-40B4-BE49-F238E27FC236}">
                <a16:creationId xmlns:a16="http://schemas.microsoft.com/office/drawing/2014/main" id="{C13C4E0C-AF38-AF68-1507-E0EE8B1AE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42693" y="7741040"/>
            <a:ext cx="2487707" cy="493025"/>
          </a:xfrm>
          <a:prstGeom prst="rect">
            <a:avLst/>
          </a:prstGeom>
        </p:spPr>
      </p:pic>
      <p:pic>
        <p:nvPicPr>
          <p:cNvPr id="14" name="Recording (5)">
            <a:hlinkClick r:id="" action="ppaction://media"/>
            <a:extLst>
              <a:ext uri="{FF2B5EF4-FFF2-40B4-BE49-F238E27FC236}">
                <a16:creationId xmlns:a16="http://schemas.microsoft.com/office/drawing/2014/main" id="{50C3C862-8425-62C9-0541-01AE9B8EB0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710" y="7501060"/>
            <a:ext cx="730250" cy="73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88486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Real-world case studies and 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8570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756190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653" y="48998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Case Study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75077" y="489989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Improved Uptime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716691" y="48998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Reduced Maintenance Costs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540650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653" y="55502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 Manufacturing Plant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75077" y="555021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10%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716691" y="55502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15%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605682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653" y="620053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Aerospace Component Manufacturer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375077" y="620053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8%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16691" y="620053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12%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6707148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653" y="685085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Pharmaceutical Production Facility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5375077" y="685085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9%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716691" y="685085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14%</a:t>
            </a:r>
            <a:endParaRPr lang="en-US" sz="1750" dirty="0"/>
          </a:p>
        </p:txBody>
      </p:sp>
      <p:pic>
        <p:nvPicPr>
          <p:cNvPr id="22" name="Picture 21" descr="Numbers on a digital display">
            <a:extLst>
              <a:ext uri="{FF2B5EF4-FFF2-40B4-BE49-F238E27FC236}">
                <a16:creationId xmlns:a16="http://schemas.microsoft.com/office/drawing/2014/main" id="{B4FD6741-6C6C-A685-3F2E-001837508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7882" y="7727593"/>
            <a:ext cx="2662518" cy="506472"/>
          </a:xfrm>
          <a:prstGeom prst="rect">
            <a:avLst/>
          </a:prstGeom>
        </p:spPr>
      </p:pic>
      <p:pic>
        <p:nvPicPr>
          <p:cNvPr id="24" name="Recording (6)">
            <a:hlinkClick r:id="" action="ppaction://media"/>
            <a:extLst>
              <a:ext uri="{FF2B5EF4-FFF2-40B4-BE49-F238E27FC236}">
                <a16:creationId xmlns:a16="http://schemas.microsoft.com/office/drawing/2014/main" id="{0D5EB944-DDBE-78D4-FCA2-41A10D4212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352" y="7501060"/>
            <a:ext cx="730250" cy="73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076" y="750927"/>
            <a:ext cx="7923848" cy="1089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Integrating the solution with existing manufacturing infrastructure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860108" y="2102048"/>
            <a:ext cx="22860" cy="5376624"/>
          </a:xfrm>
          <a:prstGeom prst="roundRect">
            <a:avLst>
              <a:gd name="adj" fmla="val 114392"/>
            </a:avLst>
          </a:prstGeom>
          <a:solidFill>
            <a:srgbClr val="CBC5B8"/>
          </a:solidFill>
          <a:ln/>
        </p:spPr>
      </p:sp>
      <p:sp>
        <p:nvSpPr>
          <p:cNvPr id="5" name="Shape 2"/>
          <p:cNvSpPr/>
          <p:nvPr/>
        </p:nvSpPr>
        <p:spPr>
          <a:xfrm>
            <a:off x="1044773" y="2482810"/>
            <a:ext cx="610076" cy="22860"/>
          </a:xfrm>
          <a:prstGeom prst="roundRect">
            <a:avLst>
              <a:gd name="adj" fmla="val 114392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675442" y="2298144"/>
            <a:ext cx="392192" cy="392192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7" name="Text 4"/>
          <p:cNvSpPr/>
          <p:nvPr/>
        </p:nvSpPr>
        <p:spPr>
          <a:xfrm>
            <a:off x="795695" y="2363510"/>
            <a:ext cx="151686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830348" y="2276356"/>
            <a:ext cx="2179082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Collection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830348" y="2653189"/>
            <a:ext cx="6703576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Collecting data from existing sensors and systems.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1044773" y="3661410"/>
            <a:ext cx="610076" cy="22860"/>
          </a:xfrm>
          <a:prstGeom prst="roundRect">
            <a:avLst>
              <a:gd name="adj" fmla="val 114392"/>
            </a:avLst>
          </a:prstGeom>
          <a:solidFill>
            <a:srgbClr val="CBC5B8"/>
          </a:solidFill>
          <a:ln/>
        </p:spPr>
      </p:sp>
      <p:sp>
        <p:nvSpPr>
          <p:cNvPr id="11" name="Shape 8"/>
          <p:cNvSpPr/>
          <p:nvPr/>
        </p:nvSpPr>
        <p:spPr>
          <a:xfrm>
            <a:off x="675442" y="3476744"/>
            <a:ext cx="392192" cy="392192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2" name="Text 9"/>
          <p:cNvSpPr/>
          <p:nvPr/>
        </p:nvSpPr>
        <p:spPr>
          <a:xfrm>
            <a:off x="795695" y="3542109"/>
            <a:ext cx="151686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1830348" y="3454956"/>
            <a:ext cx="2179082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System Configuration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830348" y="3831788"/>
            <a:ext cx="6703576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Configuring the predictive maintenance system to match the specific needs of the manufacturing facility.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1044773" y="5118854"/>
            <a:ext cx="610076" cy="22860"/>
          </a:xfrm>
          <a:prstGeom prst="roundRect">
            <a:avLst>
              <a:gd name="adj" fmla="val 114392"/>
            </a:avLst>
          </a:prstGeom>
          <a:solidFill>
            <a:srgbClr val="CBC5B8"/>
          </a:solidFill>
          <a:ln/>
        </p:spPr>
      </p:sp>
      <p:sp>
        <p:nvSpPr>
          <p:cNvPr id="16" name="Shape 13"/>
          <p:cNvSpPr/>
          <p:nvPr/>
        </p:nvSpPr>
        <p:spPr>
          <a:xfrm>
            <a:off x="675442" y="4934188"/>
            <a:ext cx="392192" cy="392192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795695" y="4999553"/>
            <a:ext cx="151686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1830348" y="4912400"/>
            <a:ext cx="2441853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Training and Deployment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830348" y="5289233"/>
            <a:ext cx="6703576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Training AI algorithms on historical data and deploying the system for real-time monitoring and predictive analytics.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1044773" y="6576298"/>
            <a:ext cx="610076" cy="22860"/>
          </a:xfrm>
          <a:prstGeom prst="roundRect">
            <a:avLst>
              <a:gd name="adj" fmla="val 114392"/>
            </a:avLst>
          </a:prstGeom>
          <a:solidFill>
            <a:srgbClr val="CBC5B8"/>
          </a:solidFill>
          <a:ln/>
        </p:spPr>
      </p:sp>
      <p:sp>
        <p:nvSpPr>
          <p:cNvPr id="21" name="Shape 18"/>
          <p:cNvSpPr/>
          <p:nvPr/>
        </p:nvSpPr>
        <p:spPr>
          <a:xfrm>
            <a:off x="675442" y="6391632"/>
            <a:ext cx="392192" cy="392192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22" name="Text 19"/>
          <p:cNvSpPr/>
          <p:nvPr/>
        </p:nvSpPr>
        <p:spPr>
          <a:xfrm>
            <a:off x="795695" y="6456998"/>
            <a:ext cx="151686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1830348" y="6369844"/>
            <a:ext cx="3709749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Ongoing Monitoring and Optimization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1830348" y="6746677"/>
            <a:ext cx="6703576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Continuously monitoring system performance, fine-tuning AI models, and adapting the system to evolving needs.</a:t>
            </a:r>
            <a:endParaRPr lang="en-US" sz="1350" dirty="0"/>
          </a:p>
        </p:txBody>
      </p:sp>
      <p:pic>
        <p:nvPicPr>
          <p:cNvPr id="25" name="Picture 24" descr="Numbers on a digital display">
            <a:extLst>
              <a:ext uri="{FF2B5EF4-FFF2-40B4-BE49-F238E27FC236}">
                <a16:creationId xmlns:a16="http://schemas.microsoft.com/office/drawing/2014/main" id="{C13928BE-BD7E-64E7-720F-E3F149A5B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9246" y="7741040"/>
            <a:ext cx="2501154" cy="493025"/>
          </a:xfrm>
          <a:prstGeom prst="rect">
            <a:avLst/>
          </a:prstGeom>
        </p:spPr>
      </p:pic>
      <p:pic>
        <p:nvPicPr>
          <p:cNvPr id="26" name="Recording (7)">
            <a:hlinkClick r:id="" action="ppaction://media"/>
            <a:extLst>
              <a:ext uri="{FF2B5EF4-FFF2-40B4-BE49-F238E27FC236}">
                <a16:creationId xmlns:a16="http://schemas.microsoft.com/office/drawing/2014/main" id="{4F8AD295-5E36-5051-6F5F-548A5501D3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710" y="7501060"/>
            <a:ext cx="730250" cy="73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1045250"/>
            <a:ext cx="7715012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 and next steps for embracing AI in manufacturing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894" y="2627233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0894" y="334160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Automation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00894" y="3782854"/>
            <a:ext cx="370439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Embrace automation and AI to streamline processes and improve efficiency.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1395" y="2627233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1395" y="334160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Analytics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0211395" y="3782854"/>
            <a:ext cx="370451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Leverage data analytics to gain insights and make data-driven decisions.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0894" y="5048607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0894" y="576298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Innovation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00894" y="6204228"/>
            <a:ext cx="370439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Stay at the forefront of innovation by exploring new AI technologies and applications.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1395" y="5048607"/>
            <a:ext cx="510302" cy="5103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1395" y="576298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Collaboration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211395" y="6204228"/>
            <a:ext cx="370451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Partner with AI experts and technology providers to implement AI solutions effectively.</a:t>
            </a:r>
            <a:endParaRPr lang="en-US" sz="1600" dirty="0"/>
          </a:p>
        </p:txBody>
      </p:sp>
      <p:pic>
        <p:nvPicPr>
          <p:cNvPr id="16" name="Picture 15" descr="Numbers on a digital display">
            <a:extLst>
              <a:ext uri="{FF2B5EF4-FFF2-40B4-BE49-F238E27FC236}">
                <a16:creationId xmlns:a16="http://schemas.microsoft.com/office/drawing/2014/main" id="{51A05BCE-4297-CC27-24AA-7DF482F8F4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5458" y="7673805"/>
            <a:ext cx="2554942" cy="560260"/>
          </a:xfrm>
          <a:prstGeom prst="rect">
            <a:avLst/>
          </a:prstGeom>
        </p:spPr>
      </p:pic>
      <p:pic>
        <p:nvPicPr>
          <p:cNvPr id="18" name="Recording (8)">
            <a:hlinkClick r:id="" action="ppaction://media"/>
            <a:extLst>
              <a:ext uri="{FF2B5EF4-FFF2-40B4-BE49-F238E27FC236}">
                <a16:creationId xmlns:a16="http://schemas.microsoft.com/office/drawing/2014/main" id="{62AFA979-A268-764A-47CC-B93321CF3F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1710" y="7501060"/>
            <a:ext cx="730250" cy="73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 thruBlk="1"/>
      </p:transition>
    </mc:Choice>
    <mc:Fallback>
      <p:transition spd="slow">
        <p:cut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133</cp:revision>
  <dcterms:created xsi:type="dcterms:W3CDTF">2024-11-17T07:39:30Z</dcterms:created>
  <dcterms:modified xsi:type="dcterms:W3CDTF">2024-11-17T09:25:14Z</dcterms:modified>
</cp:coreProperties>
</file>